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31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40FA6-EBB1-40C3-9FC3-77D9E479ACB8}" type="datetimeFigureOut">
              <a:rPr lang="fr-CH" smtClean="0"/>
              <a:t>09.04.2026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A3B4F-147F-4F3F-8E46-D9F8ED95E497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60875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40FA6-EBB1-40C3-9FC3-77D9E479ACB8}" type="datetimeFigureOut">
              <a:rPr lang="fr-CH" smtClean="0"/>
              <a:t>09.04.2026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A3B4F-147F-4F3F-8E46-D9F8ED95E497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237136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40FA6-EBB1-40C3-9FC3-77D9E479ACB8}" type="datetimeFigureOut">
              <a:rPr lang="fr-CH" smtClean="0"/>
              <a:t>09.04.2026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A3B4F-147F-4F3F-8E46-D9F8ED95E497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909082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40FA6-EBB1-40C3-9FC3-77D9E479ACB8}" type="datetimeFigureOut">
              <a:rPr lang="fr-CH" smtClean="0"/>
              <a:t>09.04.2026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A3B4F-147F-4F3F-8E46-D9F8ED95E497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800382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40FA6-EBB1-40C3-9FC3-77D9E479ACB8}" type="datetimeFigureOut">
              <a:rPr lang="fr-CH" smtClean="0"/>
              <a:t>09.04.2026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A3B4F-147F-4F3F-8E46-D9F8ED95E497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58016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40FA6-EBB1-40C3-9FC3-77D9E479ACB8}" type="datetimeFigureOut">
              <a:rPr lang="fr-CH" smtClean="0"/>
              <a:t>09.04.2026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A3B4F-147F-4F3F-8E46-D9F8ED95E497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63897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40FA6-EBB1-40C3-9FC3-77D9E479ACB8}" type="datetimeFigureOut">
              <a:rPr lang="fr-CH" smtClean="0"/>
              <a:t>09.04.2026</a:t>
            </a:fld>
            <a:endParaRPr lang="fr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A3B4F-147F-4F3F-8E46-D9F8ED95E497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14165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40FA6-EBB1-40C3-9FC3-77D9E479ACB8}" type="datetimeFigureOut">
              <a:rPr lang="fr-CH" smtClean="0"/>
              <a:t>09.04.2026</a:t>
            </a:fld>
            <a:endParaRPr lang="fr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A3B4F-147F-4F3F-8E46-D9F8ED95E497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61487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40FA6-EBB1-40C3-9FC3-77D9E479ACB8}" type="datetimeFigureOut">
              <a:rPr lang="fr-CH" smtClean="0"/>
              <a:t>09.04.2026</a:t>
            </a:fld>
            <a:endParaRPr lang="fr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A3B4F-147F-4F3F-8E46-D9F8ED95E497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455327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40FA6-EBB1-40C3-9FC3-77D9E479ACB8}" type="datetimeFigureOut">
              <a:rPr lang="fr-CH" smtClean="0"/>
              <a:t>09.04.2026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A3B4F-147F-4F3F-8E46-D9F8ED95E497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596458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40FA6-EBB1-40C3-9FC3-77D9E479ACB8}" type="datetimeFigureOut">
              <a:rPr lang="fr-CH" smtClean="0"/>
              <a:t>09.04.2026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A3B4F-147F-4F3F-8E46-D9F8ED95E497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99970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440FA6-EBB1-40C3-9FC3-77D9E479ACB8}" type="datetimeFigureOut">
              <a:rPr lang="fr-CH" smtClean="0"/>
              <a:t>09.04.2026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A3B4F-147F-4F3F-8E46-D9F8ED95E497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417617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55E397D-7691-65B4-254A-4A5B3AE996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60" b="97193" l="8254" r="90072">
                        <a14:foregroundMark x1="25598" y1="9298" x2="25598" y2="9298"/>
                        <a14:foregroundMark x1="72368" y1="6842" x2="72368" y2="6842"/>
                        <a14:foregroundMark x1="27273" y1="4035" x2="27273" y2="4035"/>
                        <a14:foregroundMark x1="12919" y1="89123" x2="12919" y2="89123"/>
                        <a14:foregroundMark x1="53947" y1="89123" x2="53947" y2="89123"/>
                        <a14:foregroundMark x1="69019" y1="94737" x2="69019" y2="94737"/>
                        <a14:foregroundMark x1="29306" y1="95614" x2="29306" y2="95614"/>
                        <a14:foregroundMark x1="8373" y1="74211" x2="8373" y2="74211"/>
                        <a14:foregroundMark x1="75239" y1="96667" x2="75239" y2="96667"/>
                        <a14:foregroundMark x1="90191" y1="77368" x2="90191" y2="77368"/>
                        <a14:foregroundMark x1="43182" y1="96140" x2="43182" y2="96140"/>
                        <a14:foregroundMark x1="40191" y1="26316" x2="40191" y2="26316"/>
                        <a14:foregroundMark x1="39593" y1="26316" x2="39593" y2="26316"/>
                        <a14:foregroundMark x1="38158" y1="28596" x2="38158" y2="28596"/>
                        <a14:foregroundMark x1="45694" y1="58947" x2="45694" y2="58947"/>
                        <a14:foregroundMark x1="44976" y1="59825" x2="44976" y2="59825"/>
                        <a14:foregroundMark x1="41148" y1="60351" x2="41148" y2="60351"/>
                        <a14:foregroundMark x1="42943" y1="66491" x2="42943" y2="66491"/>
                        <a14:foregroundMark x1="41866" y1="70351" x2="41866" y2="70351"/>
                        <a14:foregroundMark x1="41148" y1="73158" x2="41148" y2="73158"/>
                        <a14:foregroundMark x1="45694" y1="73158" x2="45694" y2="73158"/>
                        <a14:foregroundMark x1="47608" y1="68772" x2="47608" y2="68772"/>
                        <a14:foregroundMark x1="50957" y1="67193" x2="50957" y2="67193"/>
                        <a14:foregroundMark x1="44617" y1="65263" x2="44617" y2="65263"/>
                        <a14:foregroundMark x1="51435" y1="69298" x2="51435" y2="69298"/>
                        <a14:foregroundMark x1="55981" y1="70351" x2="55981" y2="70351"/>
                        <a14:foregroundMark x1="59450" y1="77368" x2="59450" y2="77368"/>
                        <a14:foregroundMark x1="59211" y1="84211" x2="59211" y2="84211"/>
                        <a14:foregroundMark x1="58373" y1="86140" x2="58373" y2="86140"/>
                        <a14:foregroundMark x1="42225" y1="95088" x2="42225" y2="95088"/>
                        <a14:foregroundMark x1="35167" y1="72456" x2="35167" y2="72456"/>
                        <a14:foregroundMark x1="27632" y1="80175" x2="27632" y2="80175"/>
                        <a14:foregroundMark x1="18900" y1="76140" x2="18900" y2="76140"/>
                        <a14:foregroundMark x1="17584" y1="77368" x2="17584" y2="77368"/>
                        <a14:foregroundMark x1="17225" y1="80175" x2="17225" y2="80175"/>
                        <a14:foregroundMark x1="18541" y1="86667" x2="18541" y2="86667"/>
                        <a14:foregroundMark x1="23684" y1="92982" x2="23684" y2="92982"/>
                        <a14:foregroundMark x1="22010" y1="92632" x2="22010" y2="92632"/>
                        <a14:foregroundMark x1="44976" y1="95439" x2="44976" y2="95439"/>
                        <a14:foregroundMark x1="41866" y1="94035" x2="41866" y2="94035"/>
                        <a14:foregroundMark x1="61124" y1="97193" x2="61124" y2="97193"/>
                        <a14:foregroundMark x1="60885" y1="93158" x2="60885" y2="93158"/>
                        <a14:foregroundMark x1="34091" y1="55965" x2="34091" y2="55965"/>
                        <a14:foregroundMark x1="54306" y1="68421" x2="54306" y2="68421"/>
                        <a14:backgroundMark x1="8493" y1="21754" x2="8493" y2="21754"/>
                        <a14:backgroundMark x1="6699" y1="27719" x2="6699" y2="27719"/>
                        <a14:backgroundMark x1="6100" y1="51053" x2="6100" y2="51053"/>
                        <a14:backgroundMark x1="4426" y1="59474" x2="4426" y2="59474"/>
                        <a14:backgroundMark x1="4306" y1="76140" x2="4306" y2="76140"/>
                        <a14:backgroundMark x1="3708" y1="85263" x2="3708" y2="85263"/>
                        <a14:backgroundMark x1="4306" y1="91053" x2="4306" y2="91053"/>
                        <a14:backgroundMark x1="8373" y1="92632" x2="8373" y2="92632"/>
                        <a14:backgroundMark x1="7775" y1="97544" x2="7775" y2="97544"/>
                        <a14:backgroundMark x1="8373" y1="14386" x2="8373" y2="14386"/>
                        <a14:backgroundMark x1="11483" y1="4912" x2="11483" y2="4912"/>
                        <a14:backgroundMark x1="42823" y1="1930" x2="42823" y2="1930"/>
                        <a14:backgroundMark x1="53110" y1="6316" x2="53110" y2="6316"/>
                        <a14:backgroundMark x1="58732" y1="5263" x2="58732" y2="5263"/>
                        <a14:backgroundMark x1="76794" y1="3333" x2="76794" y2="3333"/>
                        <a14:backgroundMark x1="85167" y1="7895" x2="85167" y2="7895"/>
                        <a14:backgroundMark x1="90909" y1="8246" x2="90909" y2="8246"/>
                        <a14:backgroundMark x1="87799" y1="27544" x2="87799" y2="27544"/>
                        <a14:backgroundMark x1="89833" y1="44035" x2="89833" y2="44035"/>
                        <a14:backgroundMark x1="84809" y1="46140" x2="84809" y2="46140"/>
                        <a14:backgroundMark x1="92225" y1="50000" x2="92225" y2="50000"/>
                        <a14:backgroundMark x1="96053" y1="51053" x2="96053" y2="51053"/>
                        <a14:backgroundMark x1="96651" y1="64737" x2="96651" y2="64737"/>
                        <a14:backgroundMark x1="90789" y1="64211" x2="90789" y2="64211"/>
                        <a14:backgroundMark x1="93660" y1="73333" x2="93660" y2="73333"/>
                        <a14:backgroundMark x1="93900" y1="81754" x2="93900" y2="81754"/>
                        <a14:backgroundMark x1="90311" y1="87719" x2="90311" y2="87719"/>
                        <a14:backgroundMark x1="89115" y1="93158" x2="89115" y2="93158"/>
                        <a14:backgroundMark x1="88278" y1="95439" x2="88278" y2="95439"/>
                        <a14:backgroundMark x1="90550" y1="95614" x2="90550" y2="95614"/>
                        <a14:backgroundMark x1="92943" y1="95614" x2="92943" y2="95614"/>
                        <a14:backgroundMark x1="94258" y1="97544" x2="94258" y2="97544"/>
                        <a14:backgroundMark x1="99282" y1="98421" x2="99282" y2="98421"/>
                        <a14:backgroundMark x1="99282" y1="89298" x2="99282" y2="89298"/>
                        <a14:backgroundMark x1="97967" y1="75263" x2="97967" y2="75263"/>
                        <a14:backgroundMark x1="98565" y1="62281" x2="98565" y2="62281"/>
                        <a14:backgroundMark x1="98684" y1="55088" x2="98684" y2="53509"/>
                        <a14:backgroundMark x1="98684" y1="45614" x2="98684" y2="44912"/>
                        <a14:backgroundMark x1="98684" y1="37018" x2="98684" y2="37018"/>
                        <a14:backgroundMark x1="98684" y1="29649" x2="90311" y2="10702"/>
                        <a14:backgroundMark x1="90311" y1="10702" x2="90311" y2="10000"/>
                        <a14:backgroundMark x1="97249" y1="27193" x2="97608" y2="9298"/>
                        <a14:backgroundMark x1="97608" y1="9298" x2="90670" y2="3860"/>
                        <a14:backgroundMark x1="90670" y1="3860" x2="43182" y2="2281"/>
                        <a14:backgroundMark x1="14474" y1="2281" x2="5263" y2="2281"/>
                        <a14:backgroundMark x1="5263" y1="2281" x2="2033" y2="13333"/>
                        <a14:backgroundMark x1="2033" y1="13333" x2="2751" y2="95614"/>
                        <a14:backgroundMark x1="3349" y1="96667" x2="6340" y2="87544"/>
                        <a14:backgroundMark x1="6340" y1="87544" x2="5024" y2="71228"/>
                        <a14:backgroundMark x1="5024" y1="71228" x2="13876" y2="38070"/>
                        <a14:backgroundMark x1="13278" y1="35088" x2="9091" y2="25789"/>
                        <a14:backgroundMark x1="9091" y1="25789" x2="7416" y2="143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6962" y="3728010"/>
            <a:ext cx="5918569" cy="40353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87726BD-CFA0-71E5-37B0-7905805D95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4470" y="0"/>
            <a:ext cx="2543530" cy="192431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A20CB91-A2CD-EC2E-116B-6DE1E5EAFC0A}"/>
              </a:ext>
            </a:extLst>
          </p:cNvPr>
          <p:cNvSpPr txBox="1"/>
          <p:nvPr/>
        </p:nvSpPr>
        <p:spPr>
          <a:xfrm>
            <a:off x="444499" y="228600"/>
            <a:ext cx="41227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3200" b="1" dirty="0"/>
              <a:t>Synthèse des réglages de la chaise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3EBBF43-D00E-A3F2-8163-1C4FBDD8843C}"/>
              </a:ext>
            </a:extLst>
          </p:cNvPr>
          <p:cNvGrpSpPr/>
          <p:nvPr/>
        </p:nvGrpSpPr>
        <p:grpSpPr>
          <a:xfrm>
            <a:off x="3027090" y="7763399"/>
            <a:ext cx="1037891" cy="695792"/>
            <a:chOff x="2044700" y="5158908"/>
            <a:chExt cx="1037891" cy="695792"/>
          </a:xfrm>
          <a:solidFill>
            <a:srgbClr val="C00000"/>
          </a:solidFill>
        </p:grpSpPr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6D61A3B7-CAB8-DE88-D50E-8C01A0EC444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25700" y="5158908"/>
              <a:ext cx="656891" cy="378292"/>
            </a:xfrm>
            <a:prstGeom prst="line">
              <a:avLst/>
            </a:prstGeom>
            <a:grpFill/>
            <a:ln w="31750">
              <a:solidFill>
                <a:srgbClr val="C00000"/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Losange 10">
              <a:extLst>
                <a:ext uri="{FF2B5EF4-FFF2-40B4-BE49-F238E27FC236}">
                  <a16:creationId xmlns:a16="http://schemas.microsoft.com/office/drawing/2014/main" id="{B50E3596-B9C9-E0FE-9E4E-E86DCE6A5400}"/>
                </a:ext>
              </a:extLst>
            </p:cNvPr>
            <p:cNvSpPr/>
            <p:nvPr/>
          </p:nvSpPr>
          <p:spPr>
            <a:xfrm>
              <a:off x="2044700" y="5448300"/>
              <a:ext cx="508000" cy="406400"/>
            </a:xfrm>
            <a:prstGeom prst="diamond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CH" b="1" dirty="0"/>
                <a:t>1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8BFF732-BFDE-F96A-1006-4FAB24A80E0F}"/>
              </a:ext>
            </a:extLst>
          </p:cNvPr>
          <p:cNvSpPr txBox="1"/>
          <p:nvPr/>
        </p:nvSpPr>
        <p:spPr>
          <a:xfrm>
            <a:off x="1937203" y="8531257"/>
            <a:ext cx="317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dirty="0">
                <a:latin typeface="Ink Free" panose="03080402000500000000" pitchFamily="66" charset="0"/>
              </a:rPr>
              <a:t>Les </a:t>
            </a:r>
            <a:r>
              <a:rPr lang="fr-CH" sz="1600" dirty="0">
                <a:solidFill>
                  <a:srgbClr val="C00000"/>
                </a:solidFill>
                <a:latin typeface="Ink Free" panose="03080402000500000000" pitchFamily="66" charset="0"/>
              </a:rPr>
              <a:t>pieds doivent toucher le sol.</a:t>
            </a:r>
          </a:p>
          <a:p>
            <a:r>
              <a:rPr lang="fr-CH" sz="1600" dirty="0">
                <a:latin typeface="Ink Free" panose="03080402000500000000" pitchFamily="66" charset="0"/>
              </a:rPr>
              <a:t>Chevilles, genoux et bassin forment un angle </a:t>
            </a:r>
            <a:r>
              <a:rPr lang="fr-CH" sz="1600" dirty="0">
                <a:solidFill>
                  <a:srgbClr val="C00000"/>
                </a:solidFill>
                <a:latin typeface="Ink Free" panose="03080402000500000000" pitchFamily="66" charset="0"/>
              </a:rPr>
              <a:t>&gt; à 90°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C179B27-7AE8-0575-D8BA-563CCD49DA02}"/>
              </a:ext>
            </a:extLst>
          </p:cNvPr>
          <p:cNvSpPr txBox="1"/>
          <p:nvPr/>
        </p:nvSpPr>
        <p:spPr>
          <a:xfrm>
            <a:off x="5004139" y="6162170"/>
            <a:ext cx="17213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dirty="0">
                <a:latin typeface="Ink Free" panose="03080402000500000000" pitchFamily="66" charset="0"/>
              </a:rPr>
              <a:t>Espace de </a:t>
            </a:r>
            <a:r>
              <a:rPr lang="fr-CH" sz="1600" dirty="0">
                <a:solidFill>
                  <a:srgbClr val="C00000"/>
                </a:solidFill>
                <a:latin typeface="Ink Free" panose="03080402000500000000" pitchFamily="66" charset="0"/>
              </a:rPr>
              <a:t>3 doigts </a:t>
            </a:r>
            <a:r>
              <a:rPr lang="fr-CH" sz="1600" dirty="0">
                <a:latin typeface="Ink Free" panose="03080402000500000000" pitchFamily="66" charset="0"/>
              </a:rPr>
              <a:t>entre le bord de la chaise et l’arrière des genoux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92E782D-777E-F123-1E79-90E8B3A04131}"/>
              </a:ext>
            </a:extLst>
          </p:cNvPr>
          <p:cNvSpPr txBox="1"/>
          <p:nvPr/>
        </p:nvSpPr>
        <p:spPr>
          <a:xfrm>
            <a:off x="309407" y="5745704"/>
            <a:ext cx="21082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dirty="0">
                <a:latin typeface="Ink Free" panose="03080402000500000000" pitchFamily="66" charset="0"/>
              </a:rPr>
              <a:t>Partie bombée du dossier bien en </a:t>
            </a:r>
            <a:r>
              <a:rPr lang="fr-CH" sz="1600" dirty="0">
                <a:solidFill>
                  <a:srgbClr val="C00000"/>
                </a:solidFill>
                <a:latin typeface="Ink Free" panose="03080402000500000000" pitchFamily="66" charset="0"/>
              </a:rPr>
              <a:t>contact avec le creux du dos.</a:t>
            </a:r>
          </a:p>
          <a:p>
            <a:r>
              <a:rPr lang="fr-CH" sz="1600" dirty="0">
                <a:latin typeface="Ink Free" panose="03080402000500000000" pitchFamily="66" charset="0"/>
              </a:rPr>
              <a:t>Dossier incliné de </a:t>
            </a:r>
            <a:r>
              <a:rPr lang="fr-CH" sz="1600" dirty="0">
                <a:solidFill>
                  <a:srgbClr val="C00000"/>
                </a:solidFill>
                <a:latin typeface="Ink Free" panose="03080402000500000000" pitchFamily="66" charset="0"/>
              </a:rPr>
              <a:t>5 à 10° en arrière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833FE73-36AC-8A56-AD32-5FCC1822B4B5}"/>
              </a:ext>
            </a:extLst>
          </p:cNvPr>
          <p:cNvSpPr txBox="1"/>
          <p:nvPr/>
        </p:nvSpPr>
        <p:spPr>
          <a:xfrm>
            <a:off x="1658045" y="2086388"/>
            <a:ext cx="21082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dirty="0">
                <a:latin typeface="Ink Free" panose="03080402000500000000" pitchFamily="66" charset="0"/>
              </a:rPr>
              <a:t>Le dossier peut-être </a:t>
            </a:r>
            <a:r>
              <a:rPr lang="fr-CH" sz="1600" dirty="0">
                <a:solidFill>
                  <a:srgbClr val="C00000"/>
                </a:solidFill>
                <a:latin typeface="Ink Free" panose="03080402000500000000" pitchFamily="66" charset="0"/>
              </a:rPr>
              <a:t>laissé flexible </a:t>
            </a:r>
            <a:r>
              <a:rPr lang="fr-CH" sz="1600" dirty="0">
                <a:latin typeface="Ink Free" panose="03080402000500000000" pitchFamily="66" charset="0"/>
              </a:rPr>
              <a:t>pour amener du mouvement</a:t>
            </a:r>
          </a:p>
          <a:p>
            <a:r>
              <a:rPr lang="fr-CH" sz="1600" dirty="0">
                <a:latin typeface="Ink Free" panose="03080402000500000000" pitchFamily="66" charset="0"/>
              </a:rPr>
              <a:t>Gardez le contact du dos avec le dossier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5DE99E67-E0C3-0B15-2027-1968689F8ED4}"/>
              </a:ext>
            </a:extLst>
          </p:cNvPr>
          <p:cNvSpPr txBox="1"/>
          <p:nvPr/>
        </p:nvSpPr>
        <p:spPr>
          <a:xfrm>
            <a:off x="4430309" y="2527785"/>
            <a:ext cx="23118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dirty="0">
                <a:latin typeface="Ink Free" panose="03080402000500000000" pitchFamily="66" charset="0"/>
              </a:rPr>
              <a:t>Si la chaise possède des </a:t>
            </a:r>
            <a:r>
              <a:rPr lang="fr-CH" sz="1600" dirty="0">
                <a:solidFill>
                  <a:srgbClr val="C00000"/>
                </a:solidFill>
                <a:latin typeface="Ink Free" panose="03080402000500000000" pitchFamily="66" charset="0"/>
              </a:rPr>
              <a:t>accoudoirs</a:t>
            </a:r>
            <a:r>
              <a:rPr lang="fr-CH" sz="1600" dirty="0">
                <a:latin typeface="Ink Free" panose="03080402000500000000" pitchFamily="66" charset="0"/>
              </a:rPr>
              <a:t>, ajustez leur positionnement (largeur, profondeur, orientation, hauteur) de manière à avoir </a:t>
            </a:r>
            <a:r>
              <a:rPr lang="fr-CH" sz="1600" dirty="0">
                <a:solidFill>
                  <a:srgbClr val="C00000"/>
                </a:solidFill>
                <a:latin typeface="Ink Free" panose="03080402000500000000" pitchFamily="66" charset="0"/>
              </a:rPr>
              <a:t>les coudes à 90°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9250E345-A78F-1ADB-D27B-A22507A80E2E}"/>
              </a:ext>
            </a:extLst>
          </p:cNvPr>
          <p:cNvGrpSpPr/>
          <p:nvPr/>
        </p:nvGrpSpPr>
        <p:grpSpPr>
          <a:xfrm>
            <a:off x="4518124" y="5637936"/>
            <a:ext cx="1363508" cy="795966"/>
            <a:chOff x="1189192" y="5448300"/>
            <a:chExt cx="1363508" cy="795966"/>
          </a:xfrm>
          <a:solidFill>
            <a:srgbClr val="C00000"/>
          </a:solidFill>
        </p:grpSpPr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33554D65-8EBC-7418-670D-97864044C98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9192" y="5734555"/>
              <a:ext cx="966332" cy="509711"/>
            </a:xfrm>
            <a:prstGeom prst="line">
              <a:avLst/>
            </a:prstGeom>
            <a:grpFill/>
            <a:ln w="31750">
              <a:solidFill>
                <a:srgbClr val="C00000"/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Losange 16">
              <a:extLst>
                <a:ext uri="{FF2B5EF4-FFF2-40B4-BE49-F238E27FC236}">
                  <a16:creationId xmlns:a16="http://schemas.microsoft.com/office/drawing/2014/main" id="{66853095-7555-AF87-7781-E92FF25E4BDB}"/>
                </a:ext>
              </a:extLst>
            </p:cNvPr>
            <p:cNvSpPr/>
            <p:nvPr/>
          </p:nvSpPr>
          <p:spPr>
            <a:xfrm>
              <a:off x="2044700" y="5448300"/>
              <a:ext cx="508000" cy="406400"/>
            </a:xfrm>
            <a:prstGeom prst="diamond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CH" b="1" dirty="0"/>
                <a:t>2</a:t>
              </a: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A3DA1B67-770F-A2C0-A676-91C1DD273D9B}"/>
              </a:ext>
            </a:extLst>
          </p:cNvPr>
          <p:cNvGrpSpPr/>
          <p:nvPr/>
        </p:nvGrpSpPr>
        <p:grpSpPr>
          <a:xfrm>
            <a:off x="928885" y="5123444"/>
            <a:ext cx="1665783" cy="979346"/>
            <a:chOff x="2044700" y="5448300"/>
            <a:chExt cx="1665783" cy="979346"/>
          </a:xfrm>
          <a:solidFill>
            <a:srgbClr val="C00000"/>
          </a:solidFill>
        </p:grpSpPr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AC1A6771-9D16-F281-158D-F14A7AB84C9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55223" y="5700385"/>
              <a:ext cx="1355260" cy="727261"/>
            </a:xfrm>
            <a:prstGeom prst="line">
              <a:avLst/>
            </a:prstGeom>
            <a:grpFill/>
            <a:ln w="31750">
              <a:solidFill>
                <a:srgbClr val="C00000"/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Losange 34">
              <a:extLst>
                <a:ext uri="{FF2B5EF4-FFF2-40B4-BE49-F238E27FC236}">
                  <a16:creationId xmlns:a16="http://schemas.microsoft.com/office/drawing/2014/main" id="{217861E9-D8A5-66F9-4B4D-0977D0FABF3D}"/>
                </a:ext>
              </a:extLst>
            </p:cNvPr>
            <p:cNvSpPr/>
            <p:nvPr/>
          </p:nvSpPr>
          <p:spPr>
            <a:xfrm>
              <a:off x="2044700" y="5448300"/>
              <a:ext cx="508000" cy="406400"/>
            </a:xfrm>
            <a:prstGeom prst="diamond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CH" b="1" dirty="0"/>
                <a:t>3</a:t>
              </a:r>
            </a:p>
          </p:txBody>
        </p: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86CFB2EB-70DC-15CF-FF07-F73D6A10933C}"/>
              </a:ext>
            </a:extLst>
          </p:cNvPr>
          <p:cNvGrpSpPr/>
          <p:nvPr/>
        </p:nvGrpSpPr>
        <p:grpSpPr>
          <a:xfrm>
            <a:off x="3733607" y="3075493"/>
            <a:ext cx="680072" cy="2454351"/>
            <a:chOff x="1872628" y="5448300"/>
            <a:chExt cx="680072" cy="2454351"/>
          </a:xfrm>
          <a:solidFill>
            <a:srgbClr val="C00000"/>
          </a:solidFill>
        </p:grpSpPr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A61640B3-D1BB-1FDA-6912-459536B06887}"/>
                </a:ext>
              </a:extLst>
            </p:cNvPr>
            <p:cNvCxnSpPr>
              <a:cxnSpLocks/>
              <a:endCxn id="43" idx="2"/>
            </p:cNvCxnSpPr>
            <p:nvPr/>
          </p:nvCxnSpPr>
          <p:spPr>
            <a:xfrm flipV="1">
              <a:off x="1872628" y="5854700"/>
              <a:ext cx="426072" cy="2047951"/>
            </a:xfrm>
            <a:prstGeom prst="line">
              <a:avLst/>
            </a:prstGeom>
            <a:grpFill/>
            <a:ln w="31750">
              <a:solidFill>
                <a:srgbClr val="C00000"/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Losange 42">
              <a:extLst>
                <a:ext uri="{FF2B5EF4-FFF2-40B4-BE49-F238E27FC236}">
                  <a16:creationId xmlns:a16="http://schemas.microsoft.com/office/drawing/2014/main" id="{0935B16E-41C2-4A77-AEFC-D7DD24BF8B29}"/>
                </a:ext>
              </a:extLst>
            </p:cNvPr>
            <p:cNvSpPr/>
            <p:nvPr/>
          </p:nvSpPr>
          <p:spPr>
            <a:xfrm>
              <a:off x="2044700" y="5448300"/>
              <a:ext cx="508000" cy="406400"/>
            </a:xfrm>
            <a:prstGeom prst="diamond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CH" b="1" dirty="0"/>
                <a:t>5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AAA47277-1B78-E0C1-70B3-7DF86BA05FA8}"/>
              </a:ext>
            </a:extLst>
          </p:cNvPr>
          <p:cNvGrpSpPr/>
          <p:nvPr/>
        </p:nvGrpSpPr>
        <p:grpSpPr>
          <a:xfrm>
            <a:off x="1049591" y="2736578"/>
            <a:ext cx="1662554" cy="2171006"/>
            <a:chOff x="2044700" y="5448300"/>
            <a:chExt cx="1662554" cy="2171006"/>
          </a:xfrm>
          <a:solidFill>
            <a:srgbClr val="C00000"/>
          </a:solidFill>
        </p:grpSpPr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1AED8F6B-6F7F-11D6-DF42-F0882FCC713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92541" y="5715527"/>
              <a:ext cx="1314713" cy="1903779"/>
            </a:xfrm>
            <a:prstGeom prst="line">
              <a:avLst/>
            </a:prstGeom>
            <a:grpFill/>
            <a:ln w="31750">
              <a:solidFill>
                <a:srgbClr val="C00000"/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Losange 48">
              <a:extLst>
                <a:ext uri="{FF2B5EF4-FFF2-40B4-BE49-F238E27FC236}">
                  <a16:creationId xmlns:a16="http://schemas.microsoft.com/office/drawing/2014/main" id="{6F75A471-A352-B806-4A0E-77B490954003}"/>
                </a:ext>
              </a:extLst>
            </p:cNvPr>
            <p:cNvSpPr/>
            <p:nvPr/>
          </p:nvSpPr>
          <p:spPr>
            <a:xfrm>
              <a:off x="2044700" y="5448300"/>
              <a:ext cx="508000" cy="406400"/>
            </a:xfrm>
            <a:prstGeom prst="diamond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CH" b="1" dirty="0"/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3085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36F43-9CD5-F543-AEFD-CE751251D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272F4A0-25F6-DFEA-DBBD-C4545CF3B7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60" b="97193" l="8254" r="90072">
                        <a14:foregroundMark x1="25598" y1="9298" x2="25598" y2="9298"/>
                        <a14:foregroundMark x1="72368" y1="6842" x2="72368" y2="6842"/>
                        <a14:foregroundMark x1="27273" y1="4035" x2="27273" y2="4035"/>
                        <a14:foregroundMark x1="12919" y1="89123" x2="12919" y2="89123"/>
                        <a14:foregroundMark x1="53947" y1="89123" x2="53947" y2="89123"/>
                        <a14:foregroundMark x1="69019" y1="94737" x2="69019" y2="94737"/>
                        <a14:foregroundMark x1="29306" y1="95614" x2="29306" y2="95614"/>
                        <a14:foregroundMark x1="8373" y1="74211" x2="8373" y2="74211"/>
                        <a14:foregroundMark x1="75239" y1="96667" x2="75239" y2="96667"/>
                        <a14:foregroundMark x1="90191" y1="77368" x2="90191" y2="77368"/>
                        <a14:foregroundMark x1="43182" y1="96140" x2="43182" y2="96140"/>
                        <a14:foregroundMark x1="40191" y1="26316" x2="40191" y2="26316"/>
                        <a14:foregroundMark x1="39593" y1="26316" x2="39593" y2="26316"/>
                        <a14:foregroundMark x1="38158" y1="28596" x2="38158" y2="28596"/>
                        <a14:foregroundMark x1="45694" y1="58947" x2="45694" y2="58947"/>
                        <a14:foregroundMark x1="44976" y1="59825" x2="44976" y2="59825"/>
                        <a14:foregroundMark x1="41148" y1="60351" x2="41148" y2="60351"/>
                        <a14:foregroundMark x1="42943" y1="66491" x2="42943" y2="66491"/>
                        <a14:foregroundMark x1="41866" y1="70351" x2="41866" y2="70351"/>
                        <a14:foregroundMark x1="41148" y1="73158" x2="41148" y2="73158"/>
                        <a14:foregroundMark x1="45694" y1="73158" x2="45694" y2="73158"/>
                        <a14:foregroundMark x1="47608" y1="68772" x2="47608" y2="68772"/>
                        <a14:foregroundMark x1="50957" y1="67193" x2="50957" y2="67193"/>
                        <a14:foregroundMark x1="44617" y1="65263" x2="44617" y2="65263"/>
                        <a14:foregroundMark x1="51435" y1="69298" x2="51435" y2="69298"/>
                        <a14:foregroundMark x1="55981" y1="70351" x2="55981" y2="70351"/>
                        <a14:foregroundMark x1="59450" y1="77368" x2="59450" y2="77368"/>
                        <a14:foregroundMark x1="59211" y1="84211" x2="59211" y2="84211"/>
                        <a14:foregroundMark x1="58373" y1="86140" x2="58373" y2="86140"/>
                        <a14:foregroundMark x1="42225" y1="95088" x2="42225" y2="95088"/>
                        <a14:foregroundMark x1="35167" y1="72456" x2="35167" y2="72456"/>
                        <a14:foregroundMark x1="27632" y1="80175" x2="27632" y2="80175"/>
                        <a14:foregroundMark x1="18900" y1="76140" x2="18900" y2="76140"/>
                        <a14:foregroundMark x1="17584" y1="77368" x2="17584" y2="77368"/>
                        <a14:foregroundMark x1="17225" y1="80175" x2="17225" y2="80175"/>
                        <a14:foregroundMark x1="18541" y1="86667" x2="18541" y2="86667"/>
                        <a14:foregroundMark x1="23684" y1="92982" x2="23684" y2="92982"/>
                        <a14:foregroundMark x1="22010" y1="92632" x2="22010" y2="92632"/>
                        <a14:foregroundMark x1="44976" y1="95439" x2="44976" y2="95439"/>
                        <a14:foregroundMark x1="41866" y1="94035" x2="41866" y2="94035"/>
                        <a14:foregroundMark x1="61124" y1="97193" x2="61124" y2="97193"/>
                        <a14:foregroundMark x1="60885" y1="93158" x2="60885" y2="93158"/>
                        <a14:foregroundMark x1="34091" y1="55965" x2="34091" y2="55965"/>
                        <a14:foregroundMark x1="54306" y1="68421" x2="54306" y2="68421"/>
                        <a14:backgroundMark x1="8493" y1="21754" x2="8493" y2="21754"/>
                        <a14:backgroundMark x1="6699" y1="27719" x2="6699" y2="27719"/>
                        <a14:backgroundMark x1="6100" y1="51053" x2="6100" y2="51053"/>
                        <a14:backgroundMark x1="4426" y1="59474" x2="4426" y2="59474"/>
                        <a14:backgroundMark x1="4306" y1="76140" x2="4306" y2="76140"/>
                        <a14:backgroundMark x1="3708" y1="85263" x2="3708" y2="85263"/>
                        <a14:backgroundMark x1="4306" y1="91053" x2="4306" y2="91053"/>
                        <a14:backgroundMark x1="8373" y1="92632" x2="8373" y2="92632"/>
                        <a14:backgroundMark x1="7775" y1="97544" x2="7775" y2="97544"/>
                        <a14:backgroundMark x1="8373" y1="14386" x2="8373" y2="14386"/>
                        <a14:backgroundMark x1="11483" y1="4912" x2="11483" y2="4912"/>
                        <a14:backgroundMark x1="42823" y1="1930" x2="42823" y2="1930"/>
                        <a14:backgroundMark x1="53110" y1="6316" x2="53110" y2="6316"/>
                        <a14:backgroundMark x1="58732" y1="5263" x2="58732" y2="5263"/>
                        <a14:backgroundMark x1="76794" y1="3333" x2="76794" y2="3333"/>
                        <a14:backgroundMark x1="85167" y1="7895" x2="85167" y2="7895"/>
                        <a14:backgroundMark x1="90909" y1="8246" x2="90909" y2="8246"/>
                        <a14:backgroundMark x1="87799" y1="27544" x2="87799" y2="27544"/>
                        <a14:backgroundMark x1="89833" y1="44035" x2="89833" y2="44035"/>
                        <a14:backgroundMark x1="84809" y1="46140" x2="84809" y2="46140"/>
                        <a14:backgroundMark x1="92225" y1="50000" x2="92225" y2="50000"/>
                        <a14:backgroundMark x1="96053" y1="51053" x2="96053" y2="51053"/>
                        <a14:backgroundMark x1="96651" y1="64737" x2="96651" y2="64737"/>
                        <a14:backgroundMark x1="90789" y1="64211" x2="90789" y2="64211"/>
                        <a14:backgroundMark x1="93660" y1="73333" x2="93660" y2="73333"/>
                        <a14:backgroundMark x1="93900" y1="81754" x2="93900" y2="81754"/>
                        <a14:backgroundMark x1="90311" y1="87719" x2="90311" y2="87719"/>
                        <a14:backgroundMark x1="89115" y1="93158" x2="89115" y2="93158"/>
                        <a14:backgroundMark x1="88278" y1="95439" x2="88278" y2="95439"/>
                        <a14:backgroundMark x1="90550" y1="95614" x2="90550" y2="95614"/>
                        <a14:backgroundMark x1="92943" y1="95614" x2="92943" y2="95614"/>
                        <a14:backgroundMark x1="94258" y1="97544" x2="94258" y2="97544"/>
                        <a14:backgroundMark x1="99282" y1="98421" x2="99282" y2="98421"/>
                        <a14:backgroundMark x1="99282" y1="89298" x2="99282" y2="89298"/>
                        <a14:backgroundMark x1="97967" y1="75263" x2="97967" y2="75263"/>
                        <a14:backgroundMark x1="98565" y1="62281" x2="98565" y2="62281"/>
                        <a14:backgroundMark x1="98684" y1="55088" x2="98684" y2="53509"/>
                        <a14:backgroundMark x1="98684" y1="45614" x2="98684" y2="44912"/>
                        <a14:backgroundMark x1="98684" y1="37018" x2="98684" y2="37018"/>
                        <a14:backgroundMark x1="98684" y1="29649" x2="90311" y2="10702"/>
                        <a14:backgroundMark x1="90311" y1="10702" x2="90311" y2="10000"/>
                        <a14:backgroundMark x1="97249" y1="27193" x2="97608" y2="9298"/>
                        <a14:backgroundMark x1="97608" y1="9298" x2="90670" y2="3860"/>
                        <a14:backgroundMark x1="90670" y1="3860" x2="43182" y2="2281"/>
                        <a14:backgroundMark x1="14474" y1="2281" x2="5263" y2="2281"/>
                        <a14:backgroundMark x1="5263" y1="2281" x2="2033" y2="13333"/>
                        <a14:backgroundMark x1="2033" y1="13333" x2="2751" y2="95614"/>
                        <a14:backgroundMark x1="3349" y1="96667" x2="6340" y2="87544"/>
                        <a14:backgroundMark x1="6340" y1="87544" x2="5024" y2="71228"/>
                        <a14:backgroundMark x1="5024" y1="71228" x2="13876" y2="38070"/>
                        <a14:backgroundMark x1="13278" y1="35088" x2="9091" y2="25789"/>
                        <a14:backgroundMark x1="9091" y1="25789" x2="7416" y2="143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6962" y="3728010"/>
            <a:ext cx="5918569" cy="40353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F25DCA9-386A-7B78-4DEF-F144DEBD1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4470" y="0"/>
            <a:ext cx="2543530" cy="192431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8FFAD54-2453-8AE0-8BFA-15444C946A76}"/>
              </a:ext>
            </a:extLst>
          </p:cNvPr>
          <p:cNvSpPr txBox="1"/>
          <p:nvPr/>
        </p:nvSpPr>
        <p:spPr>
          <a:xfrm>
            <a:off x="444499" y="228600"/>
            <a:ext cx="41227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3200" b="1" dirty="0"/>
              <a:t>Synthèse des réglages de la chaise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2359C84-495C-27CC-72C5-DBAD269F7774}"/>
              </a:ext>
            </a:extLst>
          </p:cNvPr>
          <p:cNvGrpSpPr/>
          <p:nvPr/>
        </p:nvGrpSpPr>
        <p:grpSpPr>
          <a:xfrm>
            <a:off x="3027090" y="7763399"/>
            <a:ext cx="1037891" cy="695792"/>
            <a:chOff x="2044700" y="5158908"/>
            <a:chExt cx="1037891" cy="695792"/>
          </a:xfrm>
          <a:solidFill>
            <a:srgbClr val="C00000"/>
          </a:solidFill>
        </p:grpSpPr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8F68AA90-27BB-59FA-15F9-A59C4DA4E0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25700" y="5158908"/>
              <a:ext cx="656891" cy="378292"/>
            </a:xfrm>
            <a:prstGeom prst="line">
              <a:avLst/>
            </a:prstGeom>
            <a:grpFill/>
            <a:ln w="31750">
              <a:solidFill>
                <a:srgbClr val="C00000"/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Losange 10">
              <a:extLst>
                <a:ext uri="{FF2B5EF4-FFF2-40B4-BE49-F238E27FC236}">
                  <a16:creationId xmlns:a16="http://schemas.microsoft.com/office/drawing/2014/main" id="{73C4F0F7-A807-F6A4-6735-0F25599EBAC8}"/>
                </a:ext>
              </a:extLst>
            </p:cNvPr>
            <p:cNvSpPr/>
            <p:nvPr/>
          </p:nvSpPr>
          <p:spPr>
            <a:xfrm>
              <a:off x="2044700" y="5448300"/>
              <a:ext cx="508000" cy="406400"/>
            </a:xfrm>
            <a:prstGeom prst="diamond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CH" b="1" dirty="0"/>
                <a:t>1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95D091F-C730-8FA5-F907-C2C23E66932E}"/>
              </a:ext>
            </a:extLst>
          </p:cNvPr>
          <p:cNvSpPr txBox="1"/>
          <p:nvPr/>
        </p:nvSpPr>
        <p:spPr>
          <a:xfrm>
            <a:off x="1937203" y="8531257"/>
            <a:ext cx="317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CH" sz="1600" dirty="0">
                <a:latin typeface="Corbel Light" panose="020B0303020204020204" pitchFamily="34" charset="0"/>
              </a:rPr>
              <a:t>Les </a:t>
            </a:r>
            <a:r>
              <a:rPr lang="fr-CH" sz="1600" dirty="0">
                <a:solidFill>
                  <a:srgbClr val="C00000"/>
                </a:solidFill>
                <a:latin typeface="Corbel Light" panose="020B0303020204020204" pitchFamily="34" charset="0"/>
              </a:rPr>
              <a:t>pieds doivent toucher le sol.</a:t>
            </a:r>
          </a:p>
          <a:p>
            <a:pPr algn="just"/>
            <a:r>
              <a:rPr lang="fr-CH" sz="1600" dirty="0">
                <a:latin typeface="Corbel Light" panose="020B0303020204020204" pitchFamily="34" charset="0"/>
              </a:rPr>
              <a:t>Chevilles, genoux et bassin forment un angle </a:t>
            </a:r>
            <a:r>
              <a:rPr lang="fr-CH" sz="1600" dirty="0">
                <a:solidFill>
                  <a:srgbClr val="C00000"/>
                </a:solidFill>
                <a:latin typeface="Corbel Light" panose="020B0303020204020204" pitchFamily="34" charset="0"/>
              </a:rPr>
              <a:t>&gt; à 90°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6A3395A-8366-B98C-A54E-03DF253E44F4}"/>
              </a:ext>
            </a:extLst>
          </p:cNvPr>
          <p:cNvSpPr txBox="1"/>
          <p:nvPr/>
        </p:nvSpPr>
        <p:spPr>
          <a:xfrm>
            <a:off x="5004141" y="6279222"/>
            <a:ext cx="1534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CH" sz="1600" dirty="0">
                <a:latin typeface="Corbel Light" panose="020B0303020204020204" pitchFamily="34" charset="0"/>
              </a:rPr>
              <a:t>Espace de </a:t>
            </a:r>
            <a:r>
              <a:rPr lang="fr-CH" sz="1600" dirty="0">
                <a:solidFill>
                  <a:srgbClr val="C00000"/>
                </a:solidFill>
                <a:latin typeface="Corbel Light" panose="020B0303020204020204" pitchFamily="34" charset="0"/>
              </a:rPr>
              <a:t>3 doigts </a:t>
            </a:r>
            <a:r>
              <a:rPr lang="fr-CH" sz="1600" dirty="0">
                <a:latin typeface="Corbel Light" panose="020B0303020204020204" pitchFamily="34" charset="0"/>
              </a:rPr>
              <a:t>entre le bord de la chaise et l’arrière des genoux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B99F902C-FF1D-41AD-14D5-DD119A29C796}"/>
              </a:ext>
            </a:extLst>
          </p:cNvPr>
          <p:cNvSpPr txBox="1"/>
          <p:nvPr/>
        </p:nvSpPr>
        <p:spPr>
          <a:xfrm>
            <a:off x="429957" y="5932054"/>
            <a:ext cx="1836893" cy="1736646"/>
          </a:xfrm>
          <a:prstGeom prst="round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CH" sz="1600" dirty="0">
                <a:latin typeface="Corbel Light" panose="020B0303020204020204" pitchFamily="34" charset="0"/>
              </a:rPr>
              <a:t>Partie bombée du dossier bien en </a:t>
            </a:r>
            <a:r>
              <a:rPr lang="fr-CH" sz="1600" dirty="0">
                <a:solidFill>
                  <a:srgbClr val="C00000"/>
                </a:solidFill>
                <a:latin typeface="Corbel Light" panose="020B0303020204020204" pitchFamily="34" charset="0"/>
              </a:rPr>
              <a:t>contact avec le creux du dos.</a:t>
            </a:r>
          </a:p>
          <a:p>
            <a:pPr algn="just"/>
            <a:r>
              <a:rPr lang="fr-CH" sz="1600" dirty="0">
                <a:latin typeface="Corbel Light" panose="020B0303020204020204" pitchFamily="34" charset="0"/>
              </a:rPr>
              <a:t>Dossier incliné de </a:t>
            </a:r>
            <a:r>
              <a:rPr lang="fr-CH" sz="1600" dirty="0">
                <a:solidFill>
                  <a:srgbClr val="C00000"/>
                </a:solidFill>
                <a:latin typeface="Corbel Light" panose="020B0303020204020204" pitchFamily="34" charset="0"/>
              </a:rPr>
              <a:t>5 à 10° en arrière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06F7D7E8-C2C3-B3E2-0BD9-49DA72B93B0A}"/>
              </a:ext>
            </a:extLst>
          </p:cNvPr>
          <p:cNvSpPr txBox="1"/>
          <p:nvPr/>
        </p:nvSpPr>
        <p:spPr>
          <a:xfrm>
            <a:off x="1658045" y="2086388"/>
            <a:ext cx="21930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CH" sz="1600" dirty="0">
                <a:latin typeface="Corbel Light" panose="020B0303020204020204" pitchFamily="34" charset="0"/>
                <a:ea typeface="DengXian Light" panose="020B0503020204020204" pitchFamily="2" charset="-122"/>
                <a:cs typeface="Calibri Light" panose="020F0302020204030204" pitchFamily="34" charset="0"/>
              </a:rPr>
              <a:t>Le dossier peut-être </a:t>
            </a:r>
            <a:r>
              <a:rPr lang="fr-CH" sz="1600" dirty="0">
                <a:solidFill>
                  <a:srgbClr val="C00000"/>
                </a:solidFill>
                <a:latin typeface="Corbel Light" panose="020B0303020204020204" pitchFamily="34" charset="0"/>
                <a:ea typeface="DengXian Light" panose="020B0503020204020204" pitchFamily="2" charset="-122"/>
                <a:cs typeface="Calibri Light" panose="020F0302020204030204" pitchFamily="34" charset="0"/>
              </a:rPr>
              <a:t>laissé flexible </a:t>
            </a:r>
            <a:r>
              <a:rPr lang="fr-CH" sz="1600" dirty="0">
                <a:latin typeface="Corbel Light" panose="020B0303020204020204" pitchFamily="34" charset="0"/>
                <a:ea typeface="DengXian Light" panose="020B0503020204020204" pitchFamily="2" charset="-122"/>
                <a:cs typeface="Calibri Light" panose="020F0302020204030204" pitchFamily="34" charset="0"/>
              </a:rPr>
              <a:t>pour amener du mouvement.</a:t>
            </a:r>
          </a:p>
          <a:p>
            <a:pPr algn="just"/>
            <a:r>
              <a:rPr lang="fr-CH" sz="1600" dirty="0">
                <a:latin typeface="Corbel Light" panose="020B0303020204020204" pitchFamily="34" charset="0"/>
                <a:ea typeface="DengXian Light" panose="020B0503020204020204" pitchFamily="2" charset="-122"/>
                <a:cs typeface="Calibri Light" panose="020F0302020204030204" pitchFamily="34" charset="0"/>
              </a:rPr>
              <a:t>Gardez le </a:t>
            </a:r>
            <a:r>
              <a:rPr lang="fr-CH" sz="1600" dirty="0">
                <a:solidFill>
                  <a:srgbClr val="C00000"/>
                </a:solidFill>
                <a:latin typeface="Corbel Light" panose="020B0303020204020204" pitchFamily="34" charset="0"/>
                <a:ea typeface="DengXian Light" panose="020B0503020204020204" pitchFamily="2" charset="-122"/>
                <a:cs typeface="Calibri Light" panose="020F0302020204030204" pitchFamily="34" charset="0"/>
              </a:rPr>
              <a:t>contact</a:t>
            </a:r>
            <a:r>
              <a:rPr lang="fr-CH" sz="1600" dirty="0">
                <a:latin typeface="Corbel Light" panose="020B0303020204020204" pitchFamily="34" charset="0"/>
                <a:ea typeface="DengXian Light" panose="020B0503020204020204" pitchFamily="2" charset="-122"/>
                <a:cs typeface="Calibri Light" panose="020F0302020204030204" pitchFamily="34" charset="0"/>
              </a:rPr>
              <a:t> du dos avec le dossier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0687C2BD-7C9A-0DF9-D68A-8E4DC4625A79}"/>
              </a:ext>
            </a:extLst>
          </p:cNvPr>
          <p:cNvSpPr txBox="1"/>
          <p:nvPr/>
        </p:nvSpPr>
        <p:spPr>
          <a:xfrm>
            <a:off x="4430309" y="2527785"/>
            <a:ext cx="21082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CH" sz="1600" dirty="0">
                <a:latin typeface="Corbel Light" panose="020B0303020204020204" pitchFamily="34" charset="0"/>
              </a:rPr>
              <a:t>Si la chaise possède des </a:t>
            </a:r>
            <a:r>
              <a:rPr lang="fr-CH" sz="1600" dirty="0">
                <a:solidFill>
                  <a:srgbClr val="C00000"/>
                </a:solidFill>
                <a:latin typeface="Corbel Light" panose="020B0303020204020204" pitchFamily="34" charset="0"/>
              </a:rPr>
              <a:t>accoudoirs</a:t>
            </a:r>
            <a:r>
              <a:rPr lang="fr-CH" sz="1600" dirty="0">
                <a:latin typeface="Corbel Light" panose="020B0303020204020204" pitchFamily="34" charset="0"/>
              </a:rPr>
              <a:t>, ajustez leur positionnement (largeur, profondeur, orientation, hauteur) de manière à avoir </a:t>
            </a:r>
            <a:r>
              <a:rPr lang="fr-CH" sz="1600" dirty="0">
                <a:solidFill>
                  <a:srgbClr val="C00000"/>
                </a:solidFill>
                <a:latin typeface="Corbel Light" panose="020B0303020204020204" pitchFamily="34" charset="0"/>
              </a:rPr>
              <a:t>les coudes à 90°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0F4625D0-5055-1E0C-42E0-5D89EDACEDA9}"/>
              </a:ext>
            </a:extLst>
          </p:cNvPr>
          <p:cNvGrpSpPr/>
          <p:nvPr/>
        </p:nvGrpSpPr>
        <p:grpSpPr>
          <a:xfrm>
            <a:off x="4518124" y="5637936"/>
            <a:ext cx="1363508" cy="795966"/>
            <a:chOff x="1189192" y="5448300"/>
            <a:chExt cx="1363508" cy="795966"/>
          </a:xfrm>
          <a:solidFill>
            <a:srgbClr val="C00000"/>
          </a:solidFill>
        </p:grpSpPr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25E576DF-7780-4DBD-9050-7EE36A8385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9192" y="5734555"/>
              <a:ext cx="966332" cy="509711"/>
            </a:xfrm>
            <a:prstGeom prst="line">
              <a:avLst/>
            </a:prstGeom>
            <a:grpFill/>
            <a:ln w="31750">
              <a:solidFill>
                <a:srgbClr val="C00000"/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Losange 16">
              <a:extLst>
                <a:ext uri="{FF2B5EF4-FFF2-40B4-BE49-F238E27FC236}">
                  <a16:creationId xmlns:a16="http://schemas.microsoft.com/office/drawing/2014/main" id="{5DC6FF62-6F49-C017-01FF-236E6A356344}"/>
                </a:ext>
              </a:extLst>
            </p:cNvPr>
            <p:cNvSpPr/>
            <p:nvPr/>
          </p:nvSpPr>
          <p:spPr>
            <a:xfrm>
              <a:off x="2044700" y="5448300"/>
              <a:ext cx="508000" cy="406400"/>
            </a:xfrm>
            <a:prstGeom prst="diamond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CH" b="1" dirty="0"/>
                <a:t>2</a:t>
              </a: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EF2D53-EC4A-5AB8-A185-8DBFB45F88C6}"/>
              </a:ext>
            </a:extLst>
          </p:cNvPr>
          <p:cNvGrpSpPr/>
          <p:nvPr/>
        </p:nvGrpSpPr>
        <p:grpSpPr>
          <a:xfrm>
            <a:off x="962656" y="5378988"/>
            <a:ext cx="1625890" cy="607908"/>
            <a:chOff x="2084593" y="5819738"/>
            <a:chExt cx="1625890" cy="607908"/>
          </a:xfrm>
          <a:solidFill>
            <a:srgbClr val="C00000"/>
          </a:solidFill>
        </p:grpSpPr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9C74FAA3-B4FC-E3AC-B2B9-AFBEA66BF483}"/>
                </a:ext>
              </a:extLst>
            </p:cNvPr>
            <p:cNvCxnSpPr>
              <a:cxnSpLocks/>
              <a:endCxn id="35" idx="3"/>
            </p:cNvCxnSpPr>
            <p:nvPr/>
          </p:nvCxnSpPr>
          <p:spPr>
            <a:xfrm flipH="1" flipV="1">
              <a:off x="2592593" y="6022938"/>
              <a:ext cx="1117890" cy="404708"/>
            </a:xfrm>
            <a:prstGeom prst="line">
              <a:avLst/>
            </a:prstGeom>
            <a:grpFill/>
            <a:ln w="31750">
              <a:solidFill>
                <a:srgbClr val="C00000"/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Losange 34">
              <a:extLst>
                <a:ext uri="{FF2B5EF4-FFF2-40B4-BE49-F238E27FC236}">
                  <a16:creationId xmlns:a16="http://schemas.microsoft.com/office/drawing/2014/main" id="{987E1AB4-AE36-C2AB-403F-6D68DCECFBDB}"/>
                </a:ext>
              </a:extLst>
            </p:cNvPr>
            <p:cNvSpPr/>
            <p:nvPr/>
          </p:nvSpPr>
          <p:spPr>
            <a:xfrm>
              <a:off x="2084593" y="5819738"/>
              <a:ext cx="508000" cy="406400"/>
            </a:xfrm>
            <a:prstGeom prst="diamond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CH" b="1" dirty="0"/>
                <a:t>3</a:t>
              </a:r>
            </a:p>
          </p:txBody>
        </p: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673B96E1-C691-279E-E79E-8058375CB59B}"/>
              </a:ext>
            </a:extLst>
          </p:cNvPr>
          <p:cNvGrpSpPr/>
          <p:nvPr/>
        </p:nvGrpSpPr>
        <p:grpSpPr>
          <a:xfrm>
            <a:off x="3733607" y="3075493"/>
            <a:ext cx="680072" cy="2454351"/>
            <a:chOff x="1872628" y="5448300"/>
            <a:chExt cx="680072" cy="2454351"/>
          </a:xfrm>
          <a:solidFill>
            <a:srgbClr val="C00000"/>
          </a:solidFill>
        </p:grpSpPr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F5D080FC-C9D7-04C1-A741-C468D37D5FA0}"/>
                </a:ext>
              </a:extLst>
            </p:cNvPr>
            <p:cNvCxnSpPr>
              <a:cxnSpLocks/>
              <a:endCxn id="43" idx="2"/>
            </p:cNvCxnSpPr>
            <p:nvPr/>
          </p:nvCxnSpPr>
          <p:spPr>
            <a:xfrm flipV="1">
              <a:off x="1872628" y="5854700"/>
              <a:ext cx="426072" cy="2047951"/>
            </a:xfrm>
            <a:prstGeom prst="line">
              <a:avLst/>
            </a:prstGeom>
            <a:grpFill/>
            <a:ln w="31750">
              <a:solidFill>
                <a:srgbClr val="C00000"/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Losange 42">
              <a:extLst>
                <a:ext uri="{FF2B5EF4-FFF2-40B4-BE49-F238E27FC236}">
                  <a16:creationId xmlns:a16="http://schemas.microsoft.com/office/drawing/2014/main" id="{CB4F5F2F-B0D1-C1BE-9191-E6156F59FEDC}"/>
                </a:ext>
              </a:extLst>
            </p:cNvPr>
            <p:cNvSpPr/>
            <p:nvPr/>
          </p:nvSpPr>
          <p:spPr>
            <a:xfrm>
              <a:off x="2044700" y="5448300"/>
              <a:ext cx="508000" cy="406400"/>
            </a:xfrm>
            <a:prstGeom prst="diamond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CH" b="1" dirty="0"/>
                <a:t>5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D9C90B76-E113-EC23-2EB4-E2361DBEA4B1}"/>
              </a:ext>
            </a:extLst>
          </p:cNvPr>
          <p:cNvGrpSpPr/>
          <p:nvPr/>
        </p:nvGrpSpPr>
        <p:grpSpPr>
          <a:xfrm>
            <a:off x="1049591" y="2736578"/>
            <a:ext cx="1662554" cy="2171006"/>
            <a:chOff x="2044700" y="5448300"/>
            <a:chExt cx="1662554" cy="2171006"/>
          </a:xfrm>
          <a:solidFill>
            <a:srgbClr val="C00000"/>
          </a:solidFill>
        </p:grpSpPr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CA1E6A10-D0B4-2CAF-36EE-53D86595268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92541" y="5715527"/>
              <a:ext cx="1314713" cy="1903779"/>
            </a:xfrm>
            <a:prstGeom prst="line">
              <a:avLst/>
            </a:prstGeom>
            <a:grpFill/>
            <a:ln w="31750">
              <a:solidFill>
                <a:srgbClr val="C00000"/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Losange 48">
              <a:extLst>
                <a:ext uri="{FF2B5EF4-FFF2-40B4-BE49-F238E27FC236}">
                  <a16:creationId xmlns:a16="http://schemas.microsoft.com/office/drawing/2014/main" id="{A30BD45D-11CC-643D-0DA3-3885F3E6C43B}"/>
                </a:ext>
              </a:extLst>
            </p:cNvPr>
            <p:cNvSpPr/>
            <p:nvPr/>
          </p:nvSpPr>
          <p:spPr>
            <a:xfrm>
              <a:off x="2044700" y="5448300"/>
              <a:ext cx="508000" cy="406400"/>
            </a:xfrm>
            <a:prstGeom prst="diamond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CH" b="1" dirty="0"/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093359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223</Words>
  <Application>Microsoft Office PowerPoint</Application>
  <PresentationFormat>Format A4 (210 x 297 mm)</PresentationFormat>
  <Paragraphs>28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Corbel Light</vt:lpstr>
      <vt:lpstr>Ink Free</vt:lpstr>
      <vt:lpstr>Thème Office</vt:lpstr>
      <vt:lpstr>Présentation PowerPoint</vt:lpstr>
      <vt:lpstr>Présentation PowerPoint</vt:lpstr>
    </vt:vector>
  </TitlesOfParts>
  <Company>Centre Hospitalier Universitaire Vaudois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Antoine Baptiste</dc:creator>
  <cp:lastModifiedBy>Auby Marine</cp:lastModifiedBy>
  <cp:revision>10</cp:revision>
  <dcterms:created xsi:type="dcterms:W3CDTF">2025-12-08T06:53:22Z</dcterms:created>
  <dcterms:modified xsi:type="dcterms:W3CDTF">2026-04-09T11:47:08Z</dcterms:modified>
</cp:coreProperties>
</file>